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8"/>
    <p:restoredTop sz="94671"/>
  </p:normalViewPr>
  <p:slideViewPr>
    <p:cSldViewPr snapToGrid="0" snapToObjects="1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0D69-D819-BE48-8940-F6D1C409BBF6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90C2-FE38-7B4E-B8A6-3BB721AD6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31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0D69-D819-BE48-8940-F6D1C409BBF6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90C2-FE38-7B4E-B8A6-3BB721AD6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14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0D69-D819-BE48-8940-F6D1C409BBF6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90C2-FE38-7B4E-B8A6-3BB721AD6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917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0D69-D819-BE48-8940-F6D1C409BBF6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90C2-FE38-7B4E-B8A6-3BB721AD6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760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0D69-D819-BE48-8940-F6D1C409BBF6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90C2-FE38-7B4E-B8A6-3BB721AD6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67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0D69-D819-BE48-8940-F6D1C409BBF6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90C2-FE38-7B4E-B8A6-3BB721AD6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888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0D69-D819-BE48-8940-F6D1C409BBF6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90C2-FE38-7B4E-B8A6-3BB721AD6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534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0D69-D819-BE48-8940-F6D1C409BBF6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90C2-FE38-7B4E-B8A6-3BB721AD6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12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0D69-D819-BE48-8940-F6D1C409BBF6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90C2-FE38-7B4E-B8A6-3BB721AD6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376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0D69-D819-BE48-8940-F6D1C409BBF6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90C2-FE38-7B4E-B8A6-3BB721AD6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31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0D69-D819-BE48-8940-F6D1C409BBF6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90C2-FE38-7B4E-B8A6-3BB721AD6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05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C0D69-D819-BE48-8940-F6D1C409BBF6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A90C2-FE38-7B4E-B8A6-3BB721AD6D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457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Bookman Old Style" charset="0"/>
                <a:ea typeface="Bookman Old Style" charset="0"/>
                <a:cs typeface="Bookman Old Style" charset="0"/>
              </a:rPr>
              <a:t>GROUP 4</a:t>
            </a:r>
            <a:endParaRPr lang="en-US" b="1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Bookman Old Style" charset="0"/>
                <a:ea typeface="Bookman Old Style" charset="0"/>
                <a:cs typeface="Bookman Old Style" charset="0"/>
              </a:rPr>
              <a:t>TRADE AND MEDICINE</a:t>
            </a:r>
            <a:endParaRPr lang="en-US" sz="5400" b="1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45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6314"/>
            <a:ext cx="10515600" cy="774358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Bookman Old Style" charset="0"/>
                <a:ea typeface="Bookman Old Style" charset="0"/>
                <a:cs typeface="Bookman Old Style" charset="0"/>
              </a:rPr>
              <a:t>Question 1</a:t>
            </a:r>
            <a:r>
              <a:rPr lang="en-US" sz="2400" dirty="0">
                <a:latin typeface="Bookman Old Style" charset="0"/>
                <a:ea typeface="Bookman Old Style" charset="0"/>
                <a:cs typeface="Bookman Old Style" charset="0"/>
              </a:rPr>
              <a:t/>
            </a:r>
            <a:br>
              <a:rPr lang="en-US" sz="2400" dirty="0">
                <a:latin typeface="Bookman Old Style" charset="0"/>
                <a:ea typeface="Bookman Old Style" charset="0"/>
                <a:cs typeface="Bookman Old Style" charset="0"/>
              </a:rPr>
            </a:br>
            <a:r>
              <a:rPr lang="en-US" sz="2400" b="1" dirty="0">
                <a:latin typeface="Bookman Old Style" charset="0"/>
                <a:ea typeface="Bookman Old Style" charset="0"/>
                <a:cs typeface="Bookman Old Style" charset="0"/>
              </a:rPr>
              <a:t>What are the Challenges/ issues or concerns in this thematic area?</a:t>
            </a:r>
            <a:r>
              <a:rPr lang="en-US" sz="2400" dirty="0">
                <a:latin typeface="Bookman Old Style" charset="0"/>
                <a:ea typeface="Bookman Old Style" charset="0"/>
                <a:cs typeface="Bookman Old Style" charset="0"/>
              </a:rPr>
              <a:t/>
            </a:r>
            <a:br>
              <a:rPr lang="en-US" sz="2400" dirty="0">
                <a:latin typeface="Bookman Old Style" charset="0"/>
                <a:ea typeface="Bookman Old Style" charset="0"/>
                <a:cs typeface="Bookman Old Style" charset="0"/>
              </a:rPr>
            </a:br>
            <a:endParaRPr lang="en-US" sz="24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677256"/>
              </p:ext>
            </p:extLst>
          </p:nvPr>
        </p:nvGraphicFramePr>
        <p:xfrm>
          <a:off x="1392700" y="844063"/>
          <a:ext cx="8623496" cy="5824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1748"/>
                <a:gridCol w="4311748"/>
              </a:tblGrid>
              <a:tr h="3053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ISSUE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ACTION</a:t>
                      </a:r>
                    </a:p>
                  </a:txBody>
                  <a:tcPr marL="68580" marR="68580" marT="0" marB="0"/>
                </a:tc>
              </a:tr>
              <a:tr h="1238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-urban-rural divide in access to medicines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-incentives for hard-to-reach areas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-streamlining of the supply chain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-establishment of a regional medicines hub to provide capacity, share research</a:t>
                      </a:r>
                    </a:p>
                  </a:txBody>
                  <a:tcPr marL="68580" marR="68580" marT="0" marB="0"/>
                </a:tc>
              </a:tr>
              <a:tr h="6098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-High donor dependence for finances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-advocate for increased domestic funding &amp; financing</a:t>
                      </a:r>
                    </a:p>
                  </a:txBody>
                  <a:tcPr marL="68580" marR="68580" marT="0" marB="0"/>
                </a:tc>
              </a:tr>
              <a:tr h="6098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-High </a:t>
                      </a: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prices on patented products especially contraceptives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-push for increased local manufacturing of health commodities</a:t>
                      </a:r>
                    </a:p>
                  </a:txBody>
                  <a:tcPr marL="68580" marR="68580" marT="0" marB="0"/>
                </a:tc>
              </a:tr>
              <a:tr h="6098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-High </a:t>
                      </a: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private sector prices compared to other sectors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-Price regulation &amp; controls</a:t>
                      </a:r>
                    </a:p>
                  </a:txBody>
                  <a:tcPr marL="68580" marR="68580" marT="0" marB="0"/>
                </a:tc>
              </a:tr>
              <a:tr h="6107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-Inadequate </a:t>
                      </a: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training of health workers in usage of contraceptives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-Advocate for funding for training</a:t>
                      </a:r>
                    </a:p>
                  </a:txBody>
                  <a:tcPr marL="68580" marR="68580" marT="0" marB="0"/>
                </a:tc>
              </a:tr>
              <a:tr h="9240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-Over </a:t>
                      </a: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the counter dispensation of prescription medicines leading into drug resistance (self-medication)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-advocate for strict enforcement of available legislation </a:t>
                      </a:r>
                    </a:p>
                  </a:txBody>
                  <a:tcPr marL="68580" marR="68580" marT="0" marB="0"/>
                </a:tc>
              </a:tr>
              <a:tr h="3053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-Concern </a:t>
                      </a: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on the quality of medicines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-lobby for strengthening of medicine regulation</a:t>
                      </a:r>
                    </a:p>
                  </a:txBody>
                  <a:tcPr marL="68580" marR="68580" marT="0" marB="0"/>
                </a:tc>
              </a:tr>
              <a:tr h="3053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-Utilization </a:t>
                      </a: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of TRIP flexibilities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Bookman Old Style" charset="0"/>
                          <a:ea typeface="Bookman Old Style" charset="0"/>
                          <a:cs typeface="Bookman Old Style" charset="0"/>
                        </a:rPr>
                        <a:t>-more competent negotiators at WTO</a:t>
                      </a:r>
                    </a:p>
                  </a:txBody>
                  <a:tcPr marL="68580" marR="68580" marT="0" marB="0"/>
                </a:tc>
              </a:tr>
              <a:tr h="3053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9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Bookman Old Style" charset="0"/>
                <a:ea typeface="Bookman Old Style" charset="0"/>
                <a:cs typeface="Bookman Old Style" charset="0"/>
              </a:rPr>
              <a:t>Question 2</a:t>
            </a:r>
            <a:r>
              <a:rPr lang="en-US" sz="2800" dirty="0">
                <a:latin typeface="Bookman Old Style" charset="0"/>
                <a:ea typeface="Bookman Old Style" charset="0"/>
                <a:cs typeface="Bookman Old Style" charset="0"/>
              </a:rPr>
              <a:t/>
            </a:r>
            <a:br>
              <a:rPr lang="en-US" sz="2800" dirty="0">
                <a:latin typeface="Bookman Old Style" charset="0"/>
                <a:ea typeface="Bookman Old Style" charset="0"/>
                <a:cs typeface="Bookman Old Style" charset="0"/>
              </a:rPr>
            </a:br>
            <a:r>
              <a:rPr lang="en-US" sz="2800" b="1" dirty="0">
                <a:latin typeface="Bookman Old Style" charset="0"/>
                <a:ea typeface="Bookman Old Style" charset="0"/>
                <a:cs typeface="Bookman Old Style" charset="0"/>
              </a:rPr>
              <a:t>What are the Opportunities (Space for Engagement and Resources) for CSO action in this thematic area?</a:t>
            </a:r>
            <a:r>
              <a:rPr lang="en-US" sz="2800" dirty="0">
                <a:latin typeface="Bookman Old Style" charset="0"/>
                <a:ea typeface="Bookman Old Style" charset="0"/>
                <a:cs typeface="Bookman Old Style" charset="0"/>
              </a:rPr>
              <a:t/>
            </a:r>
            <a:br>
              <a:rPr lang="en-US" sz="2800" dirty="0">
                <a:latin typeface="Bookman Old Style" charset="0"/>
                <a:ea typeface="Bookman Old Style" charset="0"/>
                <a:cs typeface="Bookman Old Style" charset="0"/>
              </a:rPr>
            </a:br>
            <a:endParaRPr lang="en-US" sz="28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ookman Old Style" charset="0"/>
                <a:ea typeface="Bookman Old Style" charset="0"/>
                <a:cs typeface="Bookman Old Style" charset="0"/>
              </a:rPr>
              <a:t>countries </a:t>
            </a:r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are signatory to several </a:t>
            </a:r>
            <a:r>
              <a:rPr lang="en-US" dirty="0" smtClean="0">
                <a:latin typeface="Bookman Old Style" charset="0"/>
                <a:ea typeface="Bookman Old Style" charset="0"/>
                <a:cs typeface="Bookman Old Style" charset="0"/>
              </a:rPr>
              <a:t>International </a:t>
            </a:r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conventions, declarations &amp; protocols</a:t>
            </a:r>
          </a:p>
          <a:p>
            <a:r>
              <a:rPr lang="en-US" dirty="0" smtClean="0">
                <a:latin typeface="Bookman Old Style" charset="0"/>
                <a:ea typeface="Bookman Old Style" charset="0"/>
                <a:cs typeface="Bookman Old Style" charset="0"/>
              </a:rPr>
              <a:t>countries </a:t>
            </a:r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participate in strategic spaces like EAC, ECSA-HC, AU, WHA, WTO, NEAPACOH</a:t>
            </a:r>
          </a:p>
          <a:p>
            <a:r>
              <a:rPr lang="en-US" dirty="0" smtClean="0">
                <a:latin typeface="Bookman Old Style" charset="0"/>
                <a:ea typeface="Bookman Old Style" charset="0"/>
                <a:cs typeface="Bookman Old Style" charset="0"/>
              </a:rPr>
              <a:t>Funding </a:t>
            </a:r>
            <a:r>
              <a:rPr lang="en-US" dirty="0">
                <a:latin typeface="Bookman Old Style" charset="0"/>
                <a:ea typeface="Bookman Old Style" charset="0"/>
                <a:cs typeface="Bookman Old Style" charset="0"/>
              </a:rPr>
              <a:t>streams such as GFF, SIDA, GF, Bill &amp; Melinda gates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7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3</a:t>
            </a:r>
            <a:r>
              <a:rPr lang="en-US" sz="2800" dirty="0" smtClean="0">
                <a:latin typeface="Bookman Old Style" charset="0"/>
                <a:ea typeface="Bookman Old Style" charset="0"/>
                <a:cs typeface="Bookman Old Style" charset="0"/>
              </a:rPr>
              <a:t>. What Actions are required by CSOs to address the What are the Challenges/issues or concerns in the thematic area at country, regional and global level?</a:t>
            </a:r>
            <a:r>
              <a:rPr lang="en-US" sz="2800" dirty="0" smtClean="0">
                <a:effectLst/>
                <a:latin typeface="Bookman Old Style" charset="0"/>
                <a:ea typeface="Bookman Old Style" charset="0"/>
                <a:cs typeface="Bookman Old Style" charset="0"/>
              </a:rPr>
              <a:t> </a:t>
            </a:r>
            <a:endParaRPr lang="en-US" sz="2800" dirty="0">
              <a:latin typeface="Bookman Old Style" charset="0"/>
              <a:ea typeface="Bookman Old Style" charset="0"/>
              <a:cs typeface="Bookman Old Sty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11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195</Words>
  <Application>Microsoft Macintosh PowerPoint</Application>
  <PresentationFormat>Custom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GROUP 4</vt:lpstr>
      <vt:lpstr>Question 1 What are the Challenges/ issues or concerns in this thematic area? </vt:lpstr>
      <vt:lpstr>Question 2 What are the Opportunities (Space for Engagement and Resources) for CSO action in this thematic area? </vt:lpstr>
      <vt:lpstr>3. What Actions are required by CSOs to address the What are the Challenges/issues or concerns in the thematic area at country, regional and global level?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4</dc:title>
  <dc:creator>kapongoi@zccpkwatu.org</dc:creator>
  <cp:lastModifiedBy>HP</cp:lastModifiedBy>
  <cp:revision>3</cp:revision>
  <dcterms:created xsi:type="dcterms:W3CDTF">2018-09-20T05:26:10Z</dcterms:created>
  <dcterms:modified xsi:type="dcterms:W3CDTF">2018-09-24T14:52:25Z</dcterms:modified>
</cp:coreProperties>
</file>