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5" r:id="rId2"/>
    <p:sldMasterId id="2147483663" r:id="rId3"/>
  </p:sldMasterIdLst>
  <p:notesMasterIdLst>
    <p:notesMasterId r:id="rId13"/>
  </p:notesMasterIdLst>
  <p:sldIdLst>
    <p:sldId id="267" r:id="rId4"/>
    <p:sldId id="264" r:id="rId5"/>
    <p:sldId id="271" r:id="rId6"/>
    <p:sldId id="268" r:id="rId7"/>
    <p:sldId id="269" r:id="rId8"/>
    <p:sldId id="270" r:id="rId9"/>
    <p:sldId id="272" r:id="rId10"/>
    <p:sldId id="273" r:id="rId11"/>
    <p:sldId id="266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B4F"/>
    <a:srgbClr val="40B7E6"/>
    <a:srgbClr val="007C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48"/>
    <p:restoredTop sz="86055" autoAdjust="0"/>
  </p:normalViewPr>
  <p:slideViewPr>
    <p:cSldViewPr snapToGrid="0" snapToObjects="1">
      <p:cViewPr varScale="1">
        <p:scale>
          <a:sx n="60" d="100"/>
          <a:sy n="60" d="100"/>
        </p:scale>
        <p:origin x="16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B375B6-FED8-1A49-A2C2-973B337EC749}" type="datetimeFigureOut">
              <a:rPr lang="nl-NL" smtClean="0"/>
              <a:t>19-9-2018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3110BF-BA27-F749-8F2C-7EACB038A53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0717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110BF-BA27-F749-8F2C-7EACB038A537}" type="slidenum">
              <a:rPr lang="nl-NL" smtClean="0"/>
              <a:t>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47534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The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ministry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is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not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just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a donor but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also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a ‘partner’.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In doing so, they contribute to greater social cohesion, stronger and more open democracies, a better response to environmental problems, a better business climate, more opportunities for all and less inequality.</a:t>
            </a:r>
          </a:p>
          <a:p>
            <a:r>
              <a:rPr lang="nl-NL" dirty="0" smtClean="0"/>
              <a:t>Dutch</a:t>
            </a:r>
            <a:r>
              <a:rPr lang="nl-NL" baseline="0" dirty="0" smtClean="0"/>
              <a:t> </a:t>
            </a:r>
            <a:r>
              <a:rPr lang="nl-NL" baseline="0" dirty="0" err="1" smtClean="0"/>
              <a:t>government</a:t>
            </a:r>
            <a:r>
              <a:rPr lang="nl-NL" baseline="0" dirty="0" smtClean="0"/>
              <a:t> </a:t>
            </a:r>
            <a:r>
              <a:rPr lang="nl-NL" baseline="0" dirty="0" err="1" smtClean="0"/>
              <a:t>provides</a:t>
            </a:r>
            <a:r>
              <a:rPr lang="nl-NL" baseline="0" dirty="0" smtClean="0"/>
              <a:t> funds </a:t>
            </a:r>
            <a:r>
              <a:rPr lang="nl-NL" baseline="0" dirty="0" err="1" smtClean="0"/>
              <a:t>for</a:t>
            </a:r>
            <a:r>
              <a:rPr lang="nl-NL" baseline="0" dirty="0" smtClean="0"/>
              <a:t> </a:t>
            </a:r>
            <a:r>
              <a:rPr lang="nl-NL" baseline="0" dirty="0" err="1" smtClean="0"/>
              <a:t>dissent</a:t>
            </a:r>
            <a:r>
              <a:rPr lang="nl-NL" baseline="0" dirty="0" smtClean="0"/>
              <a:t>.</a:t>
            </a:r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110BF-BA27-F749-8F2C-7EACB038A537}" type="slidenum">
              <a:rPr lang="nl-NL" smtClean="0"/>
              <a:t>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047926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Bilateral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aid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focussed</a:t>
            </a:r>
            <a:r>
              <a:rPr lang="nl-NL" kern="100" baseline="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on 15 </a:t>
            </a:r>
            <a:r>
              <a:rPr lang="nl-NL" kern="100" baseline="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countries</a:t>
            </a:r>
            <a:r>
              <a:rPr lang="nl-NL" kern="100" baseline="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baseline="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including</a:t>
            </a:r>
            <a:r>
              <a:rPr lang="nl-NL" kern="100" baseline="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Uganda </a:t>
            </a:r>
            <a:r>
              <a:rPr lang="nl-NL" kern="100" baseline="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and</a:t>
            </a:r>
            <a:r>
              <a:rPr lang="nl-NL" kern="100" baseline="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TZ</a:t>
            </a:r>
            <a:endParaRPr lang="nl-NL" kern="100" dirty="0" smtClean="0">
              <a:solidFill>
                <a:srgbClr val="007C61"/>
              </a:solidFill>
              <a:latin typeface="Calibri" charset="0"/>
              <a:ea typeface="Verdana" charset="0"/>
              <a:cs typeface="Arial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global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health is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not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a focus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despite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interest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from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ministry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of health.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More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southern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en-GB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ownership. Dutch organisations focus more on innovation, communication and international level L&amp;A. </a:t>
            </a:r>
            <a:endParaRPr lang="nl-NL" kern="100" dirty="0" smtClean="0">
              <a:solidFill>
                <a:srgbClr val="007C61"/>
              </a:solidFill>
              <a:latin typeface="Calibri" charset="0"/>
              <a:ea typeface="Verdana" charset="0"/>
              <a:cs typeface="Arial" charset="0"/>
            </a:endParaRPr>
          </a:p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110BF-BA27-F749-8F2C-7EACB038A537}" type="slidenum">
              <a:rPr lang="nl-NL" smtClean="0"/>
              <a:t>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493784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,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use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examples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focussed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on SRHR.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Our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learning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agenda is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essential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to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show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how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advocacy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for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HSS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contributes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to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SRHR.</a:t>
            </a:r>
          </a:p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110BF-BA27-F749-8F2C-7EACB038A537}" type="slidenum">
              <a:rPr lang="nl-NL" smtClean="0"/>
              <a:t>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3787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,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use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examples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focussed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on SRHR.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Our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learning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agenda is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essential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to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show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how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advocacy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for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HSS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contributes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to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SRHR.</a:t>
            </a:r>
          </a:p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110BF-BA27-F749-8F2C-7EACB038A537}" type="slidenum">
              <a:rPr lang="nl-NL" smtClean="0"/>
              <a:t>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990212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110BF-BA27-F749-8F2C-7EACB038A537}" type="slidenum">
              <a:rPr lang="nl-NL" smtClean="0"/>
              <a:t>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499922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110BF-BA27-F749-8F2C-7EACB038A537}" type="slidenum">
              <a:rPr lang="nl-NL" smtClean="0"/>
              <a:t>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5542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ctrTitle" idx="4294967295"/>
          </p:nvPr>
        </p:nvSpPr>
        <p:spPr>
          <a:xfrm>
            <a:off x="405472" y="3426984"/>
            <a:ext cx="6696145" cy="2395329"/>
          </a:xfrm>
        </p:spPr>
        <p:txBody>
          <a:bodyPr>
            <a:normAutofit/>
          </a:bodyPr>
          <a:lstStyle/>
          <a:p>
            <a:pPr algn="l"/>
            <a:r>
              <a:rPr lang="en-US" sz="4400" b="1" dirty="0" smtClean="0">
                <a:solidFill>
                  <a:schemeClr val="bg1"/>
                </a:solidFill>
                <a:latin typeface="Arial Narrow" charset="0"/>
                <a:ea typeface="Arial Narrow" charset="0"/>
                <a:cs typeface="Arial Narrow" charset="0"/>
              </a:rPr>
              <a:t>Health systems</a:t>
            </a:r>
            <a:br>
              <a:rPr lang="en-US" sz="4400" b="1" dirty="0" smtClean="0">
                <a:solidFill>
                  <a:schemeClr val="bg1"/>
                </a:solidFill>
                <a:latin typeface="Arial Narrow" charset="0"/>
                <a:ea typeface="Arial Narrow" charset="0"/>
                <a:cs typeface="Arial Narrow" charset="0"/>
              </a:rPr>
            </a:br>
            <a:r>
              <a:rPr lang="en-US" sz="4400" b="1" dirty="0" smtClean="0">
                <a:solidFill>
                  <a:schemeClr val="bg1"/>
                </a:solidFill>
                <a:latin typeface="Arial Narrow" charset="0"/>
                <a:ea typeface="Arial Narrow" charset="0"/>
                <a:cs typeface="Arial Narrow" charset="0"/>
              </a:rPr>
              <a:t>advocacy partnership</a:t>
            </a:r>
            <a:r>
              <a:rPr lang="nl-NL" sz="4400" dirty="0" smtClean="0">
                <a:solidFill>
                  <a:schemeClr val="bg1"/>
                </a:solidFill>
              </a:rPr>
              <a:t/>
            </a:r>
            <a:br>
              <a:rPr lang="nl-NL" sz="440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  <a:latin typeface="Arial Narrow" charset="0"/>
                <a:ea typeface="Arial Narrow" charset="0"/>
                <a:cs typeface="Arial Narrow" charset="0"/>
              </a:rPr>
              <a:t>Subline</a:t>
            </a:r>
            <a:endParaRPr lang="nl-NL" sz="3600" dirty="0">
              <a:solidFill>
                <a:schemeClr val="bg1"/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 userDrawn="1"/>
        </p:nvSpPr>
        <p:spPr>
          <a:xfrm>
            <a:off x="397660" y="4267454"/>
            <a:ext cx="3736340" cy="177529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R="90170" algn="l">
              <a:spcAft>
                <a:spcPts val="0"/>
              </a:spcAft>
            </a:pPr>
            <a:r>
              <a:rPr lang="en-US" sz="1000" b="1" dirty="0">
                <a:solidFill>
                  <a:srgbClr val="FFFFFF"/>
                </a:solidFill>
                <a:effectLst/>
                <a:ea typeface="Times New Roman" charset="0"/>
                <a:cs typeface="Times New Roman" charset="0"/>
              </a:rPr>
              <a:t>For more information about the HSA Partnership, please contact: </a:t>
            </a:r>
            <a:r>
              <a:rPr lang="en-US" sz="1000" dirty="0">
                <a:solidFill>
                  <a:srgbClr val="FFFFFF"/>
                </a:solidFill>
                <a:effectLst/>
                <a:ea typeface="Times New Roman" charset="0"/>
                <a:cs typeface="Times New Roman" charset="0"/>
              </a:rPr>
              <a:t/>
            </a:r>
            <a:br>
              <a:rPr lang="en-US" sz="1000" dirty="0">
                <a:solidFill>
                  <a:srgbClr val="FFFFFF"/>
                </a:solidFill>
                <a:effectLst/>
                <a:ea typeface="Times New Roman" charset="0"/>
                <a:cs typeface="Times New Roman" charset="0"/>
              </a:rPr>
            </a:br>
            <a:r>
              <a:rPr lang="en-US" sz="500" dirty="0">
                <a:solidFill>
                  <a:srgbClr val="FFFFFF"/>
                </a:solidFill>
                <a:effectLst/>
                <a:ea typeface="Times New Roman" charset="0"/>
                <a:cs typeface="Times New Roman" charset="0"/>
              </a:rPr>
              <a:t/>
            </a:r>
            <a:br>
              <a:rPr lang="en-US" sz="500" dirty="0">
                <a:solidFill>
                  <a:srgbClr val="FFFFFF"/>
                </a:solidFill>
                <a:effectLst/>
                <a:ea typeface="Times New Roman" charset="0"/>
                <a:cs typeface="Times New Roman" charset="0"/>
              </a:rPr>
            </a:br>
            <a:r>
              <a:rPr lang="en-US" sz="1000" b="1" dirty="0">
                <a:solidFill>
                  <a:srgbClr val="FFFFFF"/>
                </a:solidFill>
                <a:effectLst/>
                <a:ea typeface="Times New Roman" charset="0"/>
                <a:cs typeface="Times New Roman" charset="0"/>
              </a:rPr>
              <a:t>HSA Partnership Coordination Office</a:t>
            </a:r>
            <a:r>
              <a:rPr lang="en-US" sz="1000" dirty="0">
                <a:solidFill>
                  <a:srgbClr val="FFFFFF"/>
                </a:solidFill>
                <a:effectLst/>
                <a:ea typeface="Times New Roman" charset="0"/>
                <a:cs typeface="Times New Roman" charset="0"/>
              </a:rPr>
              <a:t> </a:t>
            </a:r>
            <a:br>
              <a:rPr lang="en-US" sz="1000" dirty="0">
                <a:solidFill>
                  <a:srgbClr val="FFFFFF"/>
                </a:solidFill>
                <a:effectLst/>
                <a:ea typeface="Times New Roman" charset="0"/>
                <a:cs typeface="Times New Roman" charset="0"/>
              </a:rPr>
            </a:br>
            <a:r>
              <a:rPr lang="nl-NL" sz="10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Schuttersveld 9</a:t>
            </a:r>
            <a:br>
              <a:rPr lang="nl-NL" sz="10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nl-NL" sz="10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2316 XG Leiden </a:t>
            </a:r>
            <a:br>
              <a:rPr lang="nl-NL" sz="10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nl-NL" sz="10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The Netherlands</a:t>
            </a:r>
            <a:br>
              <a:rPr lang="nl-NL" sz="10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nl-NL" sz="10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nl-NL" sz="10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nl-NL" sz="10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Tel: +31 71 579 31 75 </a:t>
            </a:r>
            <a:br>
              <a:rPr lang="nl-NL" sz="10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nl-NL" sz="10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Email: </a:t>
            </a:r>
            <a:r>
              <a:rPr lang="nl-NL" sz="1000" kern="1200" dirty="0" err="1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info@HSAPartnership.org</a:t>
            </a:r>
            <a:r>
              <a:rPr lang="nl-NL" sz="1000" dirty="0" smtClean="0">
                <a:solidFill>
                  <a:schemeClr val="bg1"/>
                </a:solidFill>
                <a:effectLst/>
                <a:latin typeface="+mn-lt"/>
              </a:rPr>
              <a:t> </a:t>
            </a:r>
            <a:r>
              <a:rPr lang="en-US" sz="1000" dirty="0">
                <a:solidFill>
                  <a:schemeClr val="bg1"/>
                </a:solidFill>
                <a:effectLst/>
                <a:ea typeface="Times New Roman" charset="0"/>
                <a:cs typeface="Times New Roman" charset="0"/>
              </a:rPr>
              <a:t> </a:t>
            </a:r>
            <a:endParaRPr lang="nl-NL" sz="1000" dirty="0">
              <a:solidFill>
                <a:schemeClr val="bg1"/>
              </a:solidFill>
              <a:effectLst/>
              <a:ea typeface="Times New Roman" charset="0"/>
              <a:cs typeface="Times New Roman" charset="0"/>
            </a:endParaRPr>
          </a:p>
          <a:p>
            <a:pPr>
              <a:spcAft>
                <a:spcPts val="0"/>
              </a:spcAft>
            </a:pPr>
            <a:r>
              <a:rPr lang="en-US" sz="1000" dirty="0">
                <a:effectLst/>
                <a:latin typeface="Times New Roman" charset="0"/>
                <a:ea typeface="Calibri" charset="0"/>
              </a:rPr>
              <a:t> </a:t>
            </a:r>
            <a:endParaRPr lang="nl-NL" sz="1000" dirty="0">
              <a:effectLst/>
              <a:latin typeface="Times New Roman" charset="0"/>
              <a:ea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4682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69983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emf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396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857042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325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3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52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3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933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7" r:id="rId2"/>
    <p:sldLayoutId id="2147483668" r:id="rId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idx="4294967295"/>
          </p:nvPr>
        </p:nvSpPr>
        <p:spPr>
          <a:xfrm>
            <a:off x="628650" y="2132050"/>
            <a:ext cx="7886700" cy="2525009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rial Narrow" charset="0"/>
                <a:ea typeface="Arial Narrow" charset="0"/>
                <a:cs typeface="Arial Narrow" charset="0"/>
              </a:rPr>
              <a:t>Health </a:t>
            </a:r>
            <a:r>
              <a:rPr lang="en-US" b="1" dirty="0" smtClean="0">
                <a:solidFill>
                  <a:schemeClr val="bg1"/>
                </a:solidFill>
                <a:latin typeface="Arial Narrow" charset="0"/>
                <a:ea typeface="Arial Narrow" charset="0"/>
                <a:cs typeface="Arial Narrow" charset="0"/>
              </a:rPr>
              <a:t>Systems</a:t>
            </a:r>
            <a:r>
              <a:rPr lang="en-US" b="1" dirty="0">
                <a:solidFill>
                  <a:schemeClr val="bg1"/>
                </a:solidFill>
                <a:latin typeface="Arial Narrow" charset="0"/>
                <a:ea typeface="Arial Narrow" charset="0"/>
                <a:cs typeface="Arial Narrow" charset="0"/>
              </a:rPr>
              <a:t/>
            </a:r>
            <a:br>
              <a:rPr lang="en-US" b="1" dirty="0">
                <a:solidFill>
                  <a:schemeClr val="bg1"/>
                </a:solidFill>
                <a:latin typeface="Arial Narrow" charset="0"/>
                <a:ea typeface="Arial Narrow" charset="0"/>
                <a:cs typeface="Arial Narrow" charset="0"/>
              </a:rPr>
            </a:br>
            <a:r>
              <a:rPr lang="en-US" b="1" dirty="0" smtClean="0">
                <a:solidFill>
                  <a:schemeClr val="bg1"/>
                </a:solidFill>
                <a:latin typeface="Arial Narrow" charset="0"/>
                <a:ea typeface="Arial Narrow" charset="0"/>
                <a:cs typeface="Arial Narrow" charset="0"/>
              </a:rPr>
              <a:t>Advocacy Partnership</a:t>
            </a:r>
            <a:r>
              <a:rPr lang="nl-NL" dirty="0">
                <a:solidFill>
                  <a:schemeClr val="bg1"/>
                </a:solidFill>
              </a:rPr>
              <a:t/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 err="1" smtClean="0">
                <a:solidFill>
                  <a:schemeClr val="bg1"/>
                </a:solidFill>
              </a:rPr>
              <a:t>Role</a:t>
            </a:r>
            <a:r>
              <a:rPr lang="nl-NL" dirty="0" smtClean="0">
                <a:solidFill>
                  <a:schemeClr val="bg1"/>
                </a:solidFill>
              </a:rPr>
              <a:t> of </a:t>
            </a:r>
            <a:r>
              <a:rPr lang="nl-NL" dirty="0" err="1" smtClean="0">
                <a:solidFill>
                  <a:schemeClr val="bg1"/>
                </a:solidFill>
              </a:rPr>
              <a:t>the</a:t>
            </a:r>
            <a:r>
              <a:rPr lang="nl-NL" dirty="0" smtClean="0">
                <a:solidFill>
                  <a:schemeClr val="bg1"/>
                </a:solidFill>
              </a:rPr>
              <a:t> Partnershipdesk &amp; Dutch </a:t>
            </a:r>
            <a:r>
              <a:rPr lang="nl-NL" dirty="0" err="1" smtClean="0">
                <a:solidFill>
                  <a:schemeClr val="bg1"/>
                </a:solidFill>
              </a:rPr>
              <a:t>MoFA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052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 rotWithShape="1">
          <a:blip r:embed="rId3"/>
          <a:srcRect l="16512" t="11447" r="17442" b="5659"/>
          <a:stretch/>
        </p:blipFill>
        <p:spPr>
          <a:xfrm>
            <a:off x="-12834" y="0"/>
            <a:ext cx="9156834" cy="6464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74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628650" y="683711"/>
            <a:ext cx="6352253" cy="53548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rgbClr val="007C62"/>
                </a:solidFill>
                <a:latin typeface="Arial Narrow" charset="0"/>
                <a:ea typeface="ＭＳ ゴシック" charset="-128"/>
                <a:cs typeface="Times New Roman" charset="0"/>
              </a:rPr>
              <a:t>Background funding framework HSAP</a:t>
            </a:r>
            <a:endParaRPr lang="nl-NL" sz="2400" dirty="0"/>
          </a:p>
        </p:txBody>
      </p:sp>
      <p:sp>
        <p:nvSpPr>
          <p:cNvPr id="9" name="Tekstvak 8"/>
          <p:cNvSpPr txBox="1"/>
          <p:nvPr/>
        </p:nvSpPr>
        <p:spPr>
          <a:xfrm>
            <a:off x="628650" y="1356717"/>
            <a:ext cx="741910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The Health systems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Advocacy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Partnership is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one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of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the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25 </a:t>
            </a:r>
            <a:r>
              <a:rPr lang="nl-NL" b="1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Dialogue</a:t>
            </a:r>
            <a:r>
              <a:rPr lang="nl-NL" b="1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b="1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and</a:t>
            </a:r>
            <a:r>
              <a:rPr lang="nl-NL" b="1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b="1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Dissent</a:t>
            </a:r>
            <a:r>
              <a:rPr lang="nl-NL" b="1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Partnerships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funded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by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the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Dutch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Ministry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of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Foreign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Affairs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. </a:t>
            </a:r>
            <a:endParaRPr lang="nl-NL" kern="100" dirty="0">
              <a:solidFill>
                <a:srgbClr val="007C61"/>
              </a:solidFill>
              <a:latin typeface="Calibri" charset="0"/>
              <a:ea typeface="Verdana" charset="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kern="100" dirty="0" smtClean="0">
              <a:solidFill>
                <a:srgbClr val="007C61"/>
              </a:solidFill>
              <a:latin typeface="Calibri" charset="0"/>
              <a:ea typeface="Verdana" charset="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Rationale: </a:t>
            </a:r>
            <a:r>
              <a:rPr lang="en-GB" b="1" kern="100" dirty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CSOs are the voice of citizens </a:t>
            </a:r>
            <a:r>
              <a:rPr lang="en-GB" kern="100" dirty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at local, national and international level. They can help </a:t>
            </a:r>
            <a:r>
              <a:rPr lang="en-GB" b="1" kern="100" dirty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make government more accountable</a:t>
            </a:r>
            <a:r>
              <a:rPr lang="en-GB" kern="100" dirty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to citizens and increase its legitimacy. </a:t>
            </a:r>
            <a:endParaRPr lang="nl-NL" kern="100" dirty="0">
              <a:solidFill>
                <a:srgbClr val="007C61"/>
              </a:solidFill>
              <a:latin typeface="Calibri" charset="0"/>
              <a:ea typeface="Verdana" charset="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b="1" kern="100" dirty="0" smtClean="0">
              <a:solidFill>
                <a:srgbClr val="007C61"/>
              </a:solidFill>
              <a:latin typeface="Calibri" charset="0"/>
              <a:ea typeface="Verdana" charset="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Key</a:t>
            </a:r>
            <a:r>
              <a:rPr lang="nl-NL" b="1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program </a:t>
            </a:r>
            <a:r>
              <a:rPr lang="nl-NL" b="1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strategies</a:t>
            </a:r>
            <a:r>
              <a:rPr lang="nl-NL" b="1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: 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Research,</a:t>
            </a:r>
            <a:r>
              <a:rPr lang="nl-NL" b="1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Lobby &amp;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Advocacy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,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Capacity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building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for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Lobby &amp;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Advocacy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kern="100" dirty="0">
              <a:solidFill>
                <a:srgbClr val="007C61"/>
              </a:solidFill>
              <a:latin typeface="Calibri" charset="0"/>
              <a:ea typeface="Verdana" charset="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Time frame: 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2016 - 2020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kern="100" dirty="0">
              <a:solidFill>
                <a:srgbClr val="007C61"/>
              </a:solidFill>
              <a:latin typeface="Calibri" charset="0"/>
              <a:ea typeface="Verdana" charset="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Key</a:t>
            </a:r>
            <a:r>
              <a:rPr lang="nl-NL" b="1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b="1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evaluation</a:t>
            </a:r>
            <a:r>
              <a:rPr lang="nl-NL" b="1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criteria: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Strenghten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the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Lobby &amp;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Advocacy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capacity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of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Sourthern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CSO’s</a:t>
            </a:r>
            <a:endParaRPr lang="nl-NL" b="1" kern="100" dirty="0">
              <a:solidFill>
                <a:srgbClr val="007C61"/>
              </a:solidFill>
              <a:latin typeface="Calibri" charset="0"/>
              <a:ea typeface="Verdana" charset="0"/>
              <a:cs typeface="Arial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8447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628650" y="683711"/>
            <a:ext cx="6352253" cy="53548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rgbClr val="007C62"/>
                </a:solidFill>
                <a:latin typeface="Arial Narrow" charset="0"/>
                <a:ea typeface="ＭＳ ゴシック" charset="-128"/>
                <a:cs typeface="Times New Roman" charset="0"/>
              </a:rPr>
              <a:t>Policy priorities Netherlands </a:t>
            </a:r>
            <a:r>
              <a:rPr lang="en-US" sz="3200" b="1" dirty="0" err="1" smtClean="0">
                <a:solidFill>
                  <a:srgbClr val="007C62"/>
                </a:solidFill>
                <a:latin typeface="Arial Narrow" charset="0"/>
                <a:ea typeface="ＭＳ ゴシック" charset="-128"/>
                <a:cs typeface="Times New Roman" charset="0"/>
              </a:rPr>
              <a:t>MoFA</a:t>
            </a:r>
            <a:endParaRPr lang="nl-NL" sz="2400" dirty="0"/>
          </a:p>
        </p:txBody>
      </p:sp>
      <p:sp>
        <p:nvSpPr>
          <p:cNvPr id="9" name="Tekstvak 8"/>
          <p:cNvSpPr txBox="1"/>
          <p:nvPr/>
        </p:nvSpPr>
        <p:spPr>
          <a:xfrm>
            <a:off x="628650" y="1219200"/>
            <a:ext cx="741910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History</a:t>
            </a:r>
            <a:r>
              <a:rPr lang="nl-NL" b="1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SRHR is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traditionally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one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of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the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four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core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themes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of Dutch development policy.</a:t>
            </a:r>
          </a:p>
          <a:p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/>
            </a:r>
            <a:b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</a:br>
            <a:r>
              <a:rPr lang="nl-NL" b="1" kern="100" dirty="0" err="1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Current</a:t>
            </a:r>
            <a:r>
              <a:rPr lang="nl-NL" b="1" kern="100" dirty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b="1" kern="100" dirty="0" err="1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developments</a:t>
            </a:r>
            <a:r>
              <a:rPr lang="nl-NL" b="1" kern="100" dirty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kern="100" dirty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May 2018, new minister present policy </a:t>
            </a:r>
            <a:r>
              <a:rPr lang="nl-NL" kern="100" dirty="0" err="1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note</a:t>
            </a:r>
            <a:r>
              <a:rPr lang="nl-NL" kern="100" dirty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‘</a:t>
            </a:r>
            <a:r>
              <a:rPr lang="nl-NL" kern="100" dirty="0" err="1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investing</a:t>
            </a:r>
            <a:r>
              <a:rPr lang="nl-NL" kern="100" dirty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in </a:t>
            </a:r>
            <a:r>
              <a:rPr lang="nl-NL" kern="100" dirty="0" err="1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global</a:t>
            </a:r>
            <a:r>
              <a:rPr lang="nl-NL" kern="100" dirty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 err="1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prospects</a:t>
            </a:r>
            <a:r>
              <a:rPr lang="nl-NL" kern="100" dirty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Main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changes relevant </a:t>
            </a:r>
            <a:r>
              <a:rPr lang="nl-NL" kern="100" dirty="0" err="1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to</a:t>
            </a:r>
            <a:r>
              <a:rPr lang="nl-NL" kern="100" dirty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HSAP: </a:t>
            </a:r>
          </a:p>
          <a:p>
            <a:endParaRPr lang="nl-NL" kern="100" dirty="0">
              <a:solidFill>
                <a:srgbClr val="007C61"/>
              </a:solidFill>
              <a:latin typeface="Calibri" charset="0"/>
              <a:ea typeface="Verdana" charset="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</p:txBody>
      </p:sp>
      <p:pic>
        <p:nvPicPr>
          <p:cNvPr id="1028" name="Picture 4" descr="Afbeeldingsresultaat voor sigrid kaa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2316" y="3736548"/>
            <a:ext cx="2233664" cy="1488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vak 2"/>
          <p:cNvSpPr txBox="1"/>
          <p:nvPr/>
        </p:nvSpPr>
        <p:spPr>
          <a:xfrm>
            <a:off x="628650" y="3258090"/>
            <a:ext cx="54765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SRHR has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remained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priority but focus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seems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to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shift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to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gender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Migration is a hot topic -&gt; shift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to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unstable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countries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closer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to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E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urope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Intention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to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continue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with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D&amp;D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framework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128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628649" y="683711"/>
            <a:ext cx="6794705" cy="53548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rgbClr val="007C62"/>
                </a:solidFill>
                <a:latin typeface="Arial Narrow" charset="0"/>
                <a:ea typeface="ＭＳ ゴシック" charset="-128"/>
                <a:cs typeface="Times New Roman" charset="0"/>
              </a:rPr>
              <a:t>How can we influence the Dutch policy?</a:t>
            </a:r>
            <a:endParaRPr lang="nl-NL" sz="2400" dirty="0"/>
          </a:p>
        </p:txBody>
      </p:sp>
      <p:sp>
        <p:nvSpPr>
          <p:cNvPr id="9" name="Tekstvak 8"/>
          <p:cNvSpPr txBox="1"/>
          <p:nvPr/>
        </p:nvSpPr>
        <p:spPr>
          <a:xfrm>
            <a:off x="628650" y="1356717"/>
            <a:ext cx="741910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From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september 2018 Dutch development policy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will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be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operationalized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, NL Lobby team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sees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most opportunity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to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influence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Civil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Servants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at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the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ministry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and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international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representations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and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few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opportunities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to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influence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MP’s</a:t>
            </a:r>
            <a:r>
              <a:rPr lang="nl-NL" kern="100" dirty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.</a:t>
            </a:r>
            <a:endParaRPr lang="nl-NL" kern="100" dirty="0" smtClean="0">
              <a:solidFill>
                <a:srgbClr val="007C61"/>
              </a:solidFill>
              <a:latin typeface="Calibri" charset="0"/>
              <a:ea typeface="Verdana" charset="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kern="100" dirty="0">
              <a:solidFill>
                <a:srgbClr val="007C61"/>
              </a:solidFill>
              <a:latin typeface="Calibri" charset="0"/>
              <a:ea typeface="Verdana" charset="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At country level we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might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have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the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opportunity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to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influence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Multi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annual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strategic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plan development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for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SRHR at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the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NL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Embassy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(Kenya, Uganda,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maybe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Tanzania). Interest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and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capacity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varies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kern="100" dirty="0">
              <a:solidFill>
                <a:srgbClr val="007C61"/>
              </a:solidFill>
              <a:latin typeface="Calibri" charset="0"/>
              <a:ea typeface="Verdana" charset="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kern="100" dirty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Dutch HSA team (</a:t>
            </a:r>
            <a:r>
              <a:rPr lang="nl-NL" kern="100" dirty="0" err="1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Wemos</a:t>
            </a:r>
            <a:r>
              <a:rPr lang="nl-NL" kern="100" dirty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&amp; Amref) </a:t>
            </a:r>
            <a:r>
              <a:rPr lang="nl-NL" kern="100" dirty="0" err="1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continues</a:t>
            </a:r>
            <a:r>
              <a:rPr lang="nl-NL" kern="100" dirty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 err="1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to</a:t>
            </a:r>
            <a:r>
              <a:rPr lang="nl-NL" kern="100" dirty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 err="1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create</a:t>
            </a:r>
            <a:r>
              <a:rPr lang="nl-NL" kern="100" dirty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attention </a:t>
            </a:r>
            <a:r>
              <a:rPr lang="nl-NL" kern="100" dirty="0" err="1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for</a:t>
            </a:r>
            <a:r>
              <a:rPr lang="nl-NL" kern="100" dirty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HSS, </a:t>
            </a:r>
            <a:r>
              <a:rPr lang="nl-NL" kern="100" dirty="0" err="1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main</a:t>
            </a:r>
            <a:r>
              <a:rPr lang="nl-NL" kern="100" dirty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 err="1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opportunities</a:t>
            </a:r>
            <a:r>
              <a:rPr lang="nl-NL" kern="100" dirty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 err="1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include</a:t>
            </a:r>
            <a:r>
              <a:rPr lang="nl-NL" kern="100" dirty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GFF </a:t>
            </a:r>
            <a:r>
              <a:rPr lang="nl-NL" kern="100" dirty="0" err="1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and</a:t>
            </a:r>
            <a:r>
              <a:rPr lang="nl-NL" kern="100" dirty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 err="1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renewed</a:t>
            </a:r>
            <a:r>
              <a:rPr lang="nl-NL" kern="100" dirty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interest of </a:t>
            </a:r>
            <a:r>
              <a:rPr lang="nl-NL" kern="100" dirty="0" err="1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ministry</a:t>
            </a:r>
            <a:r>
              <a:rPr lang="nl-NL" kern="100" dirty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of health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. SRHR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lense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remains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essential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, gender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lense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is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increaslingly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important</a:t>
            </a:r>
          </a:p>
          <a:p>
            <a:endParaRPr lang="nl-NL" kern="100" dirty="0">
              <a:solidFill>
                <a:srgbClr val="007C61"/>
              </a:solidFill>
              <a:latin typeface="Calibri" charset="0"/>
              <a:ea typeface="Verdana" charset="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Our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reporting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and</a:t>
            </a:r>
            <a:r>
              <a:rPr lang="nl-NL" kern="100" dirty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MTR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and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learning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agenda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can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be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used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in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the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operationalisation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of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the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next D&amp;D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framework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kern="100" dirty="0">
              <a:solidFill>
                <a:srgbClr val="007C61"/>
              </a:solidFill>
              <a:latin typeface="Calibri" charset="0"/>
              <a:ea typeface="Verdana" charset="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8427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628650" y="683711"/>
            <a:ext cx="6539066" cy="53548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rgbClr val="007C62"/>
                </a:solidFill>
                <a:latin typeface="Arial Narrow" charset="0"/>
                <a:ea typeface="ＭＳ ゴシック" charset="-128"/>
                <a:cs typeface="Times New Roman" charset="0"/>
              </a:rPr>
              <a:t>What you can do to frame our message</a:t>
            </a:r>
            <a:endParaRPr lang="nl-NL" sz="2400" dirty="0"/>
          </a:p>
        </p:txBody>
      </p:sp>
      <p:sp>
        <p:nvSpPr>
          <p:cNvPr id="9" name="Tekstvak 8"/>
          <p:cNvSpPr txBox="1"/>
          <p:nvPr/>
        </p:nvSpPr>
        <p:spPr>
          <a:xfrm>
            <a:off x="628650" y="1356717"/>
            <a:ext cx="741910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The </a:t>
            </a:r>
            <a:r>
              <a:rPr lang="nl-NL" b="1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SRHR </a:t>
            </a:r>
            <a:r>
              <a:rPr lang="nl-NL" b="1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persective</a:t>
            </a:r>
            <a:r>
              <a:rPr lang="nl-NL" b="1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is </a:t>
            </a:r>
            <a:r>
              <a:rPr lang="nl-NL" b="1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essential</a:t>
            </a:r>
            <a:r>
              <a:rPr lang="nl-NL" b="1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-&gt; Always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indicate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how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our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health system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strenghtening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L&amp;A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activities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contribute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to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SRHR.</a:t>
            </a:r>
          </a:p>
          <a:p>
            <a:endParaRPr lang="nl-NL" kern="100" dirty="0">
              <a:solidFill>
                <a:srgbClr val="007C61"/>
              </a:solidFill>
              <a:latin typeface="Calibri" charset="0"/>
              <a:ea typeface="Verdana" charset="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Showcasing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the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results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of </a:t>
            </a:r>
            <a:r>
              <a:rPr lang="nl-NL" b="1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L&amp;A </a:t>
            </a:r>
            <a:r>
              <a:rPr lang="nl-NL" b="1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capacity</a:t>
            </a:r>
            <a:r>
              <a:rPr lang="nl-NL" b="1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b="1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strenghtening</a:t>
            </a:r>
            <a:r>
              <a:rPr lang="nl-NL" b="1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of </a:t>
            </a:r>
            <a:r>
              <a:rPr lang="nl-NL" b="1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southern</a:t>
            </a:r>
            <a:r>
              <a:rPr lang="nl-NL" b="1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b="1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CSO’s</a:t>
            </a:r>
            <a:r>
              <a:rPr lang="nl-NL" b="1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is a </a:t>
            </a:r>
            <a:r>
              <a:rPr lang="nl-NL" b="1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key</a:t>
            </a:r>
            <a:r>
              <a:rPr lang="nl-NL" b="1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kern="100" dirty="0">
              <a:solidFill>
                <a:srgbClr val="007C61"/>
              </a:solidFill>
              <a:latin typeface="Calibri" charset="0"/>
              <a:ea typeface="Verdana" charset="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There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is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need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to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bring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a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clearer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b="1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gender focus 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in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the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program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to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remain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interesting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for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the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ministry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kern="100" dirty="0">
              <a:solidFill>
                <a:srgbClr val="007C61"/>
              </a:solidFill>
              <a:latin typeface="Calibri" charset="0"/>
              <a:ea typeface="Verdana" charset="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We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should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showcase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how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we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create</a:t>
            </a:r>
            <a:r>
              <a:rPr lang="nl-NL" kern="100" dirty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and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maintain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b="1" kern="100" dirty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S</a:t>
            </a:r>
            <a:r>
              <a:rPr lang="nl-NL" b="1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outhern </a:t>
            </a:r>
            <a:r>
              <a:rPr lang="nl-NL" b="1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ownership</a:t>
            </a:r>
            <a:r>
              <a:rPr lang="nl-NL" b="1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b="1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and</a:t>
            </a:r>
            <a:r>
              <a:rPr lang="nl-NL" b="1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b="1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voices</a:t>
            </a:r>
            <a:r>
              <a:rPr lang="nl-NL" b="1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,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while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continueing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to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frame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our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work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according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to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MoFA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priorities</a:t>
            </a:r>
            <a:r>
              <a:rPr lang="nl-NL" kern="10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.</a:t>
            </a:r>
            <a:endParaRPr lang="nl-NL" kern="100" dirty="0" smtClean="0">
              <a:solidFill>
                <a:srgbClr val="007C61"/>
              </a:solidFill>
              <a:latin typeface="Calibri" charset="0"/>
              <a:ea typeface="Verdana" charset="0"/>
              <a:cs typeface="Arial" charset="0"/>
            </a:endParaRPr>
          </a:p>
          <a:p>
            <a:endParaRPr lang="nl-NL" kern="100" dirty="0">
              <a:solidFill>
                <a:srgbClr val="007C61"/>
              </a:solidFill>
              <a:latin typeface="Calibri" charset="0"/>
              <a:ea typeface="Verdan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65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628650" y="683711"/>
            <a:ext cx="6539066" cy="53548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rgbClr val="007C62"/>
                </a:solidFill>
                <a:latin typeface="Arial Narrow" charset="0"/>
                <a:ea typeface="ＭＳ ゴシック" charset="-128"/>
                <a:cs typeface="Times New Roman" charset="0"/>
              </a:rPr>
              <a:t>Partnership desk processes</a:t>
            </a:r>
            <a:endParaRPr lang="nl-NL" sz="2400" dirty="0"/>
          </a:p>
        </p:txBody>
      </p:sp>
      <p:sp>
        <p:nvSpPr>
          <p:cNvPr id="9" name="Tekstvak 8"/>
          <p:cNvSpPr txBox="1"/>
          <p:nvPr/>
        </p:nvSpPr>
        <p:spPr>
          <a:xfrm>
            <a:off x="628650" y="1356717"/>
            <a:ext cx="741910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September: 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annuel plan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and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budget development per context,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the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annual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plan sets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general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objectives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related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to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our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core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themes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(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HrH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, SRHC, Finance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and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Governance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)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using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our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strategies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(Research, L&amp;A, CSO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Capacity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building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for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L&amp;A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and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media engagement).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b="1" kern="100" dirty="0">
              <a:solidFill>
                <a:srgbClr val="007C61"/>
              </a:solidFill>
              <a:latin typeface="Calibri" charset="0"/>
              <a:ea typeface="Verdana" charset="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Oktober – </a:t>
            </a:r>
            <a:r>
              <a:rPr lang="nl-NL" b="1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Early</a:t>
            </a:r>
            <a:r>
              <a:rPr lang="nl-NL" b="1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november: 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Partners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work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out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their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draft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workplans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per context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kern="100" dirty="0">
              <a:solidFill>
                <a:srgbClr val="007C61"/>
              </a:solidFill>
              <a:latin typeface="Calibri" charset="0"/>
              <a:ea typeface="Verdana" charset="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27 – 29 November: 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Joint Action planning in Tanzania;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integrate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the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lessons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from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2018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and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the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MTR. Ensure cross context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objectives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are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properly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integrated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in 2019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workplans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b="1" kern="100" dirty="0">
              <a:solidFill>
                <a:srgbClr val="007C61"/>
              </a:solidFill>
              <a:latin typeface="Calibri" charset="0"/>
              <a:ea typeface="Verdana" charset="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Late december: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Workplans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finalized</a:t>
            </a:r>
            <a:endParaRPr lang="nl-NL" b="1" kern="100" dirty="0" smtClean="0">
              <a:solidFill>
                <a:srgbClr val="007C61"/>
              </a:solidFill>
              <a:latin typeface="Calibri" charset="0"/>
              <a:ea typeface="Verdana" charset="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b="1" kern="100" dirty="0" smtClean="0">
              <a:solidFill>
                <a:srgbClr val="007C61"/>
              </a:solidFill>
              <a:latin typeface="Calibri" charset="0"/>
              <a:ea typeface="Verdana" charset="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31 </a:t>
            </a:r>
            <a:r>
              <a:rPr lang="nl-NL" b="1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January</a:t>
            </a:r>
            <a:r>
              <a:rPr lang="nl-NL" b="1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: 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Deadline partner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reports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for</a:t>
            </a:r>
            <a:r>
              <a:rPr lang="nl-NL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2018</a:t>
            </a:r>
          </a:p>
        </p:txBody>
      </p:sp>
    </p:spTree>
    <p:extLst>
      <p:ext uri="{BB962C8B-B14F-4D97-AF65-F5344CB8AC3E}">
        <p14:creationId xmlns:p14="http://schemas.microsoft.com/office/powerpoint/2010/main" val="145291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692566" y="613028"/>
            <a:ext cx="6539066" cy="53548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rgbClr val="007C62"/>
                </a:solidFill>
                <a:latin typeface="Arial Narrow" charset="0"/>
                <a:ea typeface="ＭＳ ゴシック" charset="-128"/>
                <a:cs typeface="Times New Roman" charset="0"/>
              </a:rPr>
              <a:t>PME processes</a:t>
            </a:r>
            <a:endParaRPr lang="nl-NL" sz="2400" dirty="0"/>
          </a:p>
        </p:txBody>
      </p:sp>
      <p:sp>
        <p:nvSpPr>
          <p:cNvPr id="9" name="Tekstvak 8"/>
          <p:cNvSpPr txBox="1"/>
          <p:nvPr/>
        </p:nvSpPr>
        <p:spPr>
          <a:xfrm>
            <a:off x="628650" y="1356717"/>
            <a:ext cx="741910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b="1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Goal: </a:t>
            </a:r>
            <a:r>
              <a:rPr lang="nl-NL" sz="2800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track </a:t>
            </a:r>
            <a:r>
              <a:rPr lang="nl-NL" sz="2800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progress</a:t>
            </a:r>
            <a:r>
              <a:rPr lang="nl-NL" sz="2800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, </a:t>
            </a:r>
            <a:r>
              <a:rPr lang="nl-NL" sz="2800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celebrate</a:t>
            </a:r>
            <a:r>
              <a:rPr lang="nl-NL" sz="2800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sz="2800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sucesses</a:t>
            </a:r>
            <a:r>
              <a:rPr lang="nl-NL" sz="2800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, partnership </a:t>
            </a:r>
            <a:r>
              <a:rPr lang="nl-NL" sz="2800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profiling</a:t>
            </a:r>
            <a:r>
              <a:rPr lang="nl-NL" sz="2800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, accountability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2800" b="1" kern="100" dirty="0">
              <a:solidFill>
                <a:srgbClr val="007C61"/>
              </a:solidFill>
              <a:latin typeface="Calibri" charset="0"/>
              <a:ea typeface="Verdana" charset="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b="1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Focus on </a:t>
            </a:r>
            <a:r>
              <a:rPr lang="nl-NL" sz="2800" b="1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Outcomes</a:t>
            </a:r>
            <a:r>
              <a:rPr lang="nl-NL" sz="2800" b="1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(</a:t>
            </a:r>
            <a:r>
              <a:rPr lang="nl-NL" sz="2800" b="1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results</a:t>
            </a:r>
            <a:r>
              <a:rPr lang="nl-NL" sz="2800" b="1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):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2800" b="1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MTR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2800" b="1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Review of PME </a:t>
            </a:r>
            <a:r>
              <a:rPr lang="nl-NL" sz="2800" b="1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framework</a:t>
            </a:r>
            <a:endParaRPr lang="nl-NL" sz="2800" b="1" kern="100" dirty="0" smtClean="0">
              <a:solidFill>
                <a:srgbClr val="007C61"/>
              </a:solidFill>
              <a:latin typeface="Calibri" charset="0"/>
              <a:ea typeface="Verdana" charset="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2800" b="1" kern="100" dirty="0">
              <a:solidFill>
                <a:srgbClr val="007C61"/>
              </a:solidFill>
              <a:latin typeface="Calibri" charset="0"/>
              <a:ea typeface="Verdana" charset="0"/>
              <a:cs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b="1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Annual</a:t>
            </a:r>
            <a:r>
              <a:rPr lang="nl-NL" sz="2800" b="1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</a:t>
            </a:r>
            <a:r>
              <a:rPr lang="nl-NL" sz="2800" b="1" kern="100" dirty="0" err="1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reflection</a:t>
            </a:r>
            <a:r>
              <a:rPr lang="nl-NL" sz="2800" b="1" kern="100" dirty="0" smtClean="0">
                <a:solidFill>
                  <a:srgbClr val="007C61"/>
                </a:solidFill>
                <a:latin typeface="Calibri" charset="0"/>
                <a:ea typeface="Verdana" charset="0"/>
                <a:cs typeface="Arial" charset="0"/>
              </a:rPr>
              <a:t> 2018</a:t>
            </a:r>
            <a:endParaRPr lang="nl-NL" sz="2800" b="1" kern="100" dirty="0">
              <a:solidFill>
                <a:srgbClr val="007C61"/>
              </a:solidFill>
              <a:latin typeface="Calibri" charset="0"/>
              <a:ea typeface="Verdan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90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869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slide">
  <a:themeElements>
    <a:clrScheme name="Office-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losing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xt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792</TotalTime>
  <Words>643</Words>
  <Application>Microsoft Office PowerPoint</Application>
  <PresentationFormat>Diavoorstelling (4:3)</PresentationFormat>
  <Paragraphs>69</Paragraphs>
  <Slides>9</Slides>
  <Notes>7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3</vt:i4>
      </vt:variant>
      <vt:variant>
        <vt:lpstr>Diatitels</vt:lpstr>
      </vt:variant>
      <vt:variant>
        <vt:i4>9</vt:i4>
      </vt:variant>
    </vt:vector>
  </HeadingPairs>
  <TitlesOfParts>
    <vt:vector size="19" baseType="lpstr">
      <vt:lpstr>ＭＳ ゴシック</vt:lpstr>
      <vt:lpstr>Arial</vt:lpstr>
      <vt:lpstr>Arial Narrow</vt:lpstr>
      <vt:lpstr>Calibri</vt:lpstr>
      <vt:lpstr>Calibri Light</vt:lpstr>
      <vt:lpstr>Times New Roman</vt:lpstr>
      <vt:lpstr>Verdana</vt:lpstr>
      <vt:lpstr>Title slide</vt:lpstr>
      <vt:lpstr>closing slide</vt:lpstr>
      <vt:lpstr>textslide</vt:lpstr>
      <vt:lpstr>Health Systems Advocacy Partnership Role of the Partnershipdesk &amp; Dutch MoFA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Saskia Wilbrink</dc:creator>
  <cp:lastModifiedBy>Jan Apperloo</cp:lastModifiedBy>
  <cp:revision>52</cp:revision>
  <dcterms:created xsi:type="dcterms:W3CDTF">2017-07-19T09:32:45Z</dcterms:created>
  <dcterms:modified xsi:type="dcterms:W3CDTF">2018-09-19T07:53:26Z</dcterms:modified>
</cp:coreProperties>
</file>